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6"/>
  </p:notesMasterIdLst>
  <p:sldIdLst>
    <p:sldId id="256" r:id="rId4"/>
    <p:sldId id="258" r:id="rId5"/>
    <p:sldId id="268" r:id="rId6"/>
    <p:sldId id="273" r:id="rId7"/>
    <p:sldId id="272" r:id="rId8"/>
    <p:sldId id="270" r:id="rId9"/>
    <p:sldId id="274" r:id="rId10"/>
    <p:sldId id="275" r:id="rId11"/>
    <p:sldId id="278" r:id="rId12"/>
    <p:sldId id="276" r:id="rId13"/>
    <p:sldId id="266" r:id="rId14"/>
    <p:sldId id="261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12" autoAdjust="0"/>
    <p:restoredTop sz="88175" autoAdjust="0"/>
  </p:normalViewPr>
  <p:slideViewPr>
    <p:cSldViewPr>
      <p:cViewPr varScale="1">
        <p:scale>
          <a:sx n="65" d="100"/>
          <a:sy n="65" d="100"/>
        </p:scale>
        <p:origin x="143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D4349-9C0F-404C-8E00-E67D437B8D02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2E2D8-712D-4314-9AF5-F29EE05E962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16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4, for introducing the topic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2886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4, for introducing the topic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5390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4474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4474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4474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5ff9671e07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g5ff9671e0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43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8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615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27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21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2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5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5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912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81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038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Diapositiva titolo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ff9671e07_0_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g5ff9671e07_0_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68" name="Google Shape;168;g5ff9671e07_0_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5ff9671e07_0_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g5ff9671e07_0_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97678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Titolo e contenuto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ff9671e07_0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g5ff9671e07_0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4" name="Google Shape;174;g5ff9671e07_0_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g5ff9671e07_0_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g5ff9671e07_0_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63938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Intestazione sezione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ff9671e07_0_2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g5ff9671e07_0_2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g5ff9671e07_0_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5ff9671e07_0_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5ff9671e07_0_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14645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Due contenuti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ff9671e07_0_3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5ff9671e07_0_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6" name="Google Shape;186;g5ff9671e07_0_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7" name="Google Shape;187;g5ff9671e07_0_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5ff9671e07_0_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5ff9671e07_0_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94266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Confronto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ff9671e07_0_3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5ff9671e07_0_3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3" name="Google Shape;193;g5ff9671e07_0_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4" name="Google Shape;194;g5ff9671e07_0_3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5" name="Google Shape;195;g5ff9671e07_0_3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6" name="Google Shape;196;g5ff9671e07_0_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g5ff9671e07_0_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5ff9671e07_0_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63362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Solo titolo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ff9671e07_0_4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5ff9671e07_0_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5ff9671e07_0_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g5ff9671e07_0_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650925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Vuota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5ff9671e07_0_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g5ff9671e07_0_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5ff9671e07_0_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3533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Contenuto con didascalia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ff9671e07_0_5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g5ff9671e07_0_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11" name="Google Shape;211;g5ff9671e07_0_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2" name="Google Shape;212;g5ff9671e07_0_5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5ff9671e07_0_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5ff9671e07_0_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24904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Immagine con didascalia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5ff9671e07_0_6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5ff9671e07_0_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8" name="Google Shape;218;g5ff9671e07_0_6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9" name="Google Shape;219;g5ff9671e07_0_6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5ff9671e07_0_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5ff9671e07_0_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70493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Titolo e testo vertical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5ff9671e07_0_7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5ff9671e07_0_70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5" name="Google Shape;225;g5ff9671e07_0_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5ff9671e07_0_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5ff9671e07_0_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53445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1_Titolo e testo verticale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5ff9671e07_0_76"/>
          <p:cNvSpPr txBox="1">
            <a:spLocks noGrp="1"/>
          </p:cNvSpPr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5ff9671e07_0_76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5ff9671e07_0_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g5ff9671e07_0_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5ff9671e07_0_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82722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08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ff9671e07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1" name="Google Shape;161;g5ff9671e07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g5ff9671e07_0_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g5ff9671e07_0_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g5ff9671e07_0_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5863337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lidescarnival.com/" TargetMode="External"/><Relationship Id="rId4" Type="http://schemas.openxmlformats.org/officeDocument/2006/relationships/hyperlink" Target="https://advicemedia.com/blog/epatient/the-doctor-will-skype-you-now-how-video-chat-services-are-changing-healthcare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skype.com/" TargetMode="External"/><Relationship Id="rId5" Type="http://schemas.openxmlformats.org/officeDocument/2006/relationships/hyperlink" Target="https://www.who.int/goe/publications/goe_telemedicine_2010.pdf" TargetMode="External"/><Relationship Id="rId4" Type="http://schemas.openxmlformats.org/officeDocument/2006/relationships/hyperlink" Target="https://advicemedia.com/blog/epatient/the-doctor-will-skype-you-now-how-video-chat-services-are-changing-healthcare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www.skype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who.int/goe/publications/goe_telemedicine_2010.pdf" TargetMode="External"/><Relationship Id="rId4" Type="http://schemas.openxmlformats.org/officeDocument/2006/relationships/hyperlink" Target="https://www.slidescarnival.com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dvicemedia.com/blog/epatient/the-doctor-will-skype-you-now-how-video-chat-services-are-changing-healthcare/" TargetMode="External"/><Relationship Id="rId5" Type="http://schemas.openxmlformats.org/officeDocument/2006/relationships/hyperlink" Target="https://advicemedia.com/blog/epatient" TargetMode="External"/><Relationship Id="rId4" Type="http://schemas.openxmlformats.org/officeDocument/2006/relationships/hyperlink" Target="https://www.slidescarnival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9D4F975-CE55-48B8-A201-C31AE4DBC537}"/>
              </a:ext>
            </a:extLst>
          </p:cNvPr>
          <p:cNvSpPr txBox="1"/>
          <p:nvPr/>
        </p:nvSpPr>
        <p:spPr>
          <a:xfrm>
            <a:off x="5508104" y="2780928"/>
            <a:ext cx="32186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Aspetti</a:t>
            </a:r>
            <a:r>
              <a:rPr lang="en-US" sz="48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b="1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positivi</a:t>
            </a:r>
            <a:r>
              <a:rPr lang="en-US" sz="48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 </a:t>
            </a:r>
            <a:r>
              <a:rPr lang="en-US" sz="4800" b="1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negativi</a:t>
            </a:r>
            <a:r>
              <a:rPr lang="en-US" sz="48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 skype</a:t>
            </a:r>
            <a:endParaRPr lang="it-IT" sz="4800" b="1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25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82240"/>
              </p:ext>
            </p:extLst>
          </p:nvPr>
        </p:nvGraphicFramePr>
        <p:xfrm>
          <a:off x="0" y="692696"/>
          <a:ext cx="3419872" cy="2522157"/>
        </p:xfrm>
        <a:graphic>
          <a:graphicData uri="http://schemas.openxmlformats.org/drawingml/2006/table">
            <a:tbl>
              <a:tblPr/>
              <a:tblGrid>
                <a:gridCol w="3419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SKYPE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&amp;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SALUTE</a:t>
                      </a:r>
                      <a:endParaRPr lang="en-US" sz="36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CasellaDiTesto 14"/>
          <p:cNvSpPr txBox="1"/>
          <p:nvPr/>
        </p:nvSpPr>
        <p:spPr>
          <a:xfrm>
            <a:off x="3873292" y="382012"/>
            <a:ext cx="4747036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SESSIONI DI TERAPIA E GRUPPI DI MUTUO AIUTO</a:t>
            </a:r>
            <a:br>
              <a:rPr lang="en-GB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GB" sz="22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Skype </a:t>
            </a:r>
            <a:r>
              <a:rPr lang="en-GB" sz="2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può</a:t>
            </a:r>
            <a:r>
              <a:rPr lang="en-GB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essere</a:t>
            </a:r>
            <a:r>
              <a:rPr lang="en-GB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utilizzato</a:t>
            </a:r>
            <a:r>
              <a:rPr lang="en-GB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n-GB" sz="2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ambito</a:t>
            </a:r>
            <a:r>
              <a:rPr lang="en-GB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sanitaria </a:t>
            </a:r>
            <a:r>
              <a:rPr lang="en-GB" sz="2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anche</a:t>
            </a:r>
            <a:r>
              <a:rPr lang="en-GB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per:</a:t>
            </a:r>
          </a:p>
          <a:p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Tenere sessioni di </a:t>
            </a:r>
            <a:r>
              <a:rPr lang="it-IT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terapia individuale o di gruppo </a:t>
            </a: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con professionisti (ad es. psicologi o facilitatori)</a:t>
            </a: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000000"/>
              </a:buClr>
              <a:buSzPts val="2400"/>
              <a:buFont typeface="Arial"/>
              <a:buChar char="•"/>
            </a:pPr>
            <a:r>
              <a:rPr lang="it-IT" sz="2200" kern="0" dirty="0">
                <a:solidFill>
                  <a:srgbClr val="000000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3"/>
                  </a:ext>
                </a:extLst>
              </a:rPr>
              <a:t>Organizzare </a:t>
            </a:r>
            <a:r>
              <a:rPr lang="it-IT" sz="2200" b="1" kern="0" dirty="0">
                <a:solidFill>
                  <a:srgbClr val="000000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3"/>
                  </a:ext>
                </a:extLst>
              </a:rPr>
              <a:t>gruppi di mutuo aiuto tra pari </a:t>
            </a:r>
            <a:r>
              <a:rPr lang="it-IT" sz="2200" kern="0" dirty="0">
                <a:solidFill>
                  <a:srgbClr val="000000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3"/>
                  </a:ext>
                </a:extLst>
              </a:rPr>
              <a:t>o con persone che vivono con gli stessi problemi, al fine di condividere esperienze e consigli</a:t>
            </a:r>
            <a:endParaRPr lang="en-US" sz="2200" kern="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dirty="0"/>
          </a:p>
        </p:txBody>
      </p:sp>
      <p:sp>
        <p:nvSpPr>
          <p:cNvPr id="5" name="Rettangolo 4"/>
          <p:cNvSpPr/>
          <p:nvPr/>
        </p:nvSpPr>
        <p:spPr>
          <a:xfrm>
            <a:off x="3534759" y="5613047"/>
            <a:ext cx="30534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12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Source:</a:t>
            </a:r>
            <a:r>
              <a:rPr lang="en-US" sz="12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Advice Media (2012). The Doctor Will Skype You Now! How Video Chat Services Are Changing Healthcare, </a:t>
            </a:r>
            <a:r>
              <a:rPr lang="it-IT" sz="12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https://advicemedia.com/blog/epatient/the-doctor-will-skype-you-now-how-video-chat-services-are-changing-healthcare/</a:t>
            </a:r>
            <a:endParaRPr lang="it-IT" sz="12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Google Shape;121;p7">
            <a:extLst>
              <a:ext uri="{FF2B5EF4-FFF2-40B4-BE49-F238E27FC236}">
                <a16:creationId xmlns:a16="http://schemas.microsoft.com/office/drawing/2014/main" id="{B0369FBE-6D0E-4D6A-B74F-0CB5718C4FBC}"/>
              </a:ext>
            </a:extLst>
          </p:cNvPr>
          <p:cNvSpPr/>
          <p:nvPr/>
        </p:nvSpPr>
        <p:spPr>
          <a:xfrm>
            <a:off x="1187624" y="4221088"/>
            <a:ext cx="1368152" cy="1432234"/>
          </a:xfrm>
          <a:custGeom>
            <a:avLst/>
            <a:gdLst/>
            <a:ahLst/>
            <a:cxnLst/>
            <a:rect l="l" t="t" r="r" b="b"/>
            <a:pathLst>
              <a:path w="5947" h="5929" extrusionOk="0">
                <a:moveTo>
                  <a:pt x="4884" y="1"/>
                </a:moveTo>
                <a:lnTo>
                  <a:pt x="4866" y="20"/>
                </a:lnTo>
                <a:lnTo>
                  <a:pt x="4735" y="150"/>
                </a:lnTo>
                <a:lnTo>
                  <a:pt x="4716" y="187"/>
                </a:lnTo>
                <a:lnTo>
                  <a:pt x="4698" y="225"/>
                </a:lnTo>
                <a:lnTo>
                  <a:pt x="4716" y="262"/>
                </a:lnTo>
                <a:lnTo>
                  <a:pt x="4735" y="281"/>
                </a:lnTo>
                <a:lnTo>
                  <a:pt x="5052" y="616"/>
                </a:lnTo>
                <a:lnTo>
                  <a:pt x="4530" y="1138"/>
                </a:lnTo>
                <a:lnTo>
                  <a:pt x="3878" y="486"/>
                </a:lnTo>
                <a:lnTo>
                  <a:pt x="3673" y="281"/>
                </a:lnTo>
                <a:lnTo>
                  <a:pt x="3654" y="262"/>
                </a:lnTo>
                <a:lnTo>
                  <a:pt x="3579" y="262"/>
                </a:lnTo>
                <a:lnTo>
                  <a:pt x="3542" y="281"/>
                </a:lnTo>
                <a:lnTo>
                  <a:pt x="3151" y="672"/>
                </a:lnTo>
                <a:lnTo>
                  <a:pt x="3132" y="709"/>
                </a:lnTo>
                <a:lnTo>
                  <a:pt x="3132" y="747"/>
                </a:lnTo>
                <a:lnTo>
                  <a:pt x="3132" y="784"/>
                </a:lnTo>
                <a:lnTo>
                  <a:pt x="3151" y="802"/>
                </a:lnTo>
                <a:lnTo>
                  <a:pt x="3356" y="1007"/>
                </a:lnTo>
                <a:lnTo>
                  <a:pt x="4922" y="2592"/>
                </a:lnTo>
                <a:lnTo>
                  <a:pt x="5127" y="2778"/>
                </a:lnTo>
                <a:lnTo>
                  <a:pt x="5145" y="2797"/>
                </a:lnTo>
                <a:lnTo>
                  <a:pt x="5182" y="2816"/>
                </a:lnTo>
                <a:lnTo>
                  <a:pt x="5220" y="2797"/>
                </a:lnTo>
                <a:lnTo>
                  <a:pt x="5257" y="2778"/>
                </a:lnTo>
                <a:lnTo>
                  <a:pt x="5648" y="2387"/>
                </a:lnTo>
                <a:lnTo>
                  <a:pt x="5667" y="2350"/>
                </a:lnTo>
                <a:lnTo>
                  <a:pt x="5667" y="2312"/>
                </a:lnTo>
                <a:lnTo>
                  <a:pt x="5667" y="2294"/>
                </a:lnTo>
                <a:lnTo>
                  <a:pt x="5648" y="2256"/>
                </a:lnTo>
                <a:lnTo>
                  <a:pt x="4791" y="1399"/>
                </a:lnTo>
                <a:lnTo>
                  <a:pt x="5313" y="877"/>
                </a:lnTo>
                <a:lnTo>
                  <a:pt x="5648" y="1213"/>
                </a:lnTo>
                <a:lnTo>
                  <a:pt x="5686" y="1231"/>
                </a:lnTo>
                <a:lnTo>
                  <a:pt x="5742" y="1231"/>
                </a:lnTo>
                <a:lnTo>
                  <a:pt x="5779" y="1213"/>
                </a:lnTo>
                <a:lnTo>
                  <a:pt x="5909" y="1082"/>
                </a:lnTo>
                <a:lnTo>
                  <a:pt x="5928" y="1045"/>
                </a:lnTo>
                <a:lnTo>
                  <a:pt x="5947" y="1007"/>
                </a:lnTo>
                <a:lnTo>
                  <a:pt x="5928" y="970"/>
                </a:lnTo>
                <a:lnTo>
                  <a:pt x="5909" y="933"/>
                </a:lnTo>
                <a:lnTo>
                  <a:pt x="4996" y="20"/>
                </a:lnTo>
                <a:lnTo>
                  <a:pt x="4959" y="1"/>
                </a:lnTo>
                <a:close/>
                <a:moveTo>
                  <a:pt x="3095" y="1268"/>
                </a:moveTo>
                <a:lnTo>
                  <a:pt x="2331" y="2033"/>
                </a:lnTo>
                <a:lnTo>
                  <a:pt x="2983" y="2666"/>
                </a:lnTo>
                <a:lnTo>
                  <a:pt x="3002" y="2704"/>
                </a:lnTo>
                <a:lnTo>
                  <a:pt x="3002" y="2741"/>
                </a:lnTo>
                <a:lnTo>
                  <a:pt x="3002" y="2778"/>
                </a:lnTo>
                <a:lnTo>
                  <a:pt x="2983" y="2797"/>
                </a:lnTo>
                <a:lnTo>
                  <a:pt x="2852" y="2927"/>
                </a:lnTo>
                <a:lnTo>
                  <a:pt x="2815" y="2946"/>
                </a:lnTo>
                <a:lnTo>
                  <a:pt x="2778" y="2965"/>
                </a:lnTo>
                <a:lnTo>
                  <a:pt x="2759" y="2946"/>
                </a:lnTo>
                <a:lnTo>
                  <a:pt x="2722" y="2927"/>
                </a:lnTo>
                <a:lnTo>
                  <a:pt x="2070" y="2294"/>
                </a:lnTo>
                <a:lnTo>
                  <a:pt x="1548" y="2816"/>
                </a:lnTo>
                <a:lnTo>
                  <a:pt x="2200" y="3468"/>
                </a:lnTo>
                <a:lnTo>
                  <a:pt x="2219" y="3487"/>
                </a:lnTo>
                <a:lnTo>
                  <a:pt x="2219" y="3524"/>
                </a:lnTo>
                <a:lnTo>
                  <a:pt x="2219" y="3561"/>
                </a:lnTo>
                <a:lnTo>
                  <a:pt x="2200" y="3598"/>
                </a:lnTo>
                <a:lnTo>
                  <a:pt x="2070" y="3729"/>
                </a:lnTo>
                <a:lnTo>
                  <a:pt x="2032" y="3748"/>
                </a:lnTo>
                <a:lnTo>
                  <a:pt x="1958" y="3748"/>
                </a:lnTo>
                <a:lnTo>
                  <a:pt x="1939" y="3729"/>
                </a:lnTo>
                <a:lnTo>
                  <a:pt x="1287" y="3077"/>
                </a:lnTo>
                <a:lnTo>
                  <a:pt x="988" y="3375"/>
                </a:lnTo>
                <a:lnTo>
                  <a:pt x="914" y="3449"/>
                </a:lnTo>
                <a:lnTo>
                  <a:pt x="858" y="3543"/>
                </a:lnTo>
                <a:lnTo>
                  <a:pt x="802" y="3636"/>
                </a:lnTo>
                <a:lnTo>
                  <a:pt x="765" y="3729"/>
                </a:lnTo>
                <a:lnTo>
                  <a:pt x="728" y="3822"/>
                </a:lnTo>
                <a:lnTo>
                  <a:pt x="709" y="3934"/>
                </a:lnTo>
                <a:lnTo>
                  <a:pt x="709" y="4027"/>
                </a:lnTo>
                <a:lnTo>
                  <a:pt x="709" y="4139"/>
                </a:lnTo>
                <a:lnTo>
                  <a:pt x="802" y="4885"/>
                </a:lnTo>
                <a:lnTo>
                  <a:pt x="19" y="5649"/>
                </a:lnTo>
                <a:lnTo>
                  <a:pt x="1" y="5667"/>
                </a:lnTo>
                <a:lnTo>
                  <a:pt x="1" y="5705"/>
                </a:lnTo>
                <a:lnTo>
                  <a:pt x="1" y="5742"/>
                </a:lnTo>
                <a:lnTo>
                  <a:pt x="19" y="5779"/>
                </a:lnTo>
                <a:lnTo>
                  <a:pt x="150" y="5910"/>
                </a:lnTo>
                <a:lnTo>
                  <a:pt x="187" y="5928"/>
                </a:lnTo>
                <a:lnTo>
                  <a:pt x="262" y="5928"/>
                </a:lnTo>
                <a:lnTo>
                  <a:pt x="280" y="5910"/>
                </a:lnTo>
                <a:lnTo>
                  <a:pt x="1063" y="5146"/>
                </a:lnTo>
                <a:lnTo>
                  <a:pt x="1790" y="5220"/>
                </a:lnTo>
                <a:lnTo>
                  <a:pt x="1995" y="5220"/>
                </a:lnTo>
                <a:lnTo>
                  <a:pt x="2107" y="5201"/>
                </a:lnTo>
                <a:lnTo>
                  <a:pt x="2200" y="5183"/>
                </a:lnTo>
                <a:lnTo>
                  <a:pt x="2293" y="5146"/>
                </a:lnTo>
                <a:lnTo>
                  <a:pt x="2386" y="5090"/>
                </a:lnTo>
                <a:lnTo>
                  <a:pt x="2480" y="5034"/>
                </a:lnTo>
                <a:lnTo>
                  <a:pt x="2554" y="4959"/>
                </a:lnTo>
                <a:lnTo>
                  <a:pt x="4661" y="2853"/>
                </a:lnTo>
                <a:lnTo>
                  <a:pt x="3095" y="1268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bg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566F80F6-6536-4988-9F10-7C511232A858}"/>
              </a:ext>
            </a:extLst>
          </p:cNvPr>
          <p:cNvSpPr/>
          <p:nvPr/>
        </p:nvSpPr>
        <p:spPr>
          <a:xfrm>
            <a:off x="251520" y="6524947"/>
            <a:ext cx="310181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/>
              <a:t>Fonte icone : </a:t>
            </a:r>
            <a:r>
              <a:rPr lang="it-IT" sz="1200" dirty="0">
                <a:hlinkClick r:id="rId5"/>
              </a:rPr>
              <a:t>https://www.slidescarnival.com/</a:t>
            </a:r>
            <a:r>
              <a:rPr lang="it-IT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12311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5ff9671e07_0_2"/>
          <p:cNvSpPr/>
          <p:nvPr/>
        </p:nvSpPr>
        <p:spPr>
          <a:xfrm>
            <a:off x="1307025" y="449699"/>
            <a:ext cx="7236300" cy="5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FONTI</a:t>
            </a:r>
            <a:endParaRPr kumimoji="0" sz="4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Google Shape;334;g5ff9671e07_0_2"/>
          <p:cNvSpPr/>
          <p:nvPr/>
        </p:nvSpPr>
        <p:spPr>
          <a:xfrm>
            <a:off x="746700" y="1486200"/>
            <a:ext cx="7650600" cy="38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lvl="0" indent="-387350">
              <a:buClr>
                <a:srgbClr val="31859B"/>
              </a:buClr>
              <a:buSzPts val="2500"/>
              <a:buFont typeface="Arial"/>
              <a:buChar char="●"/>
              <a:defRPr/>
            </a:pPr>
            <a:r>
              <a:rPr 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Advice Media (2012). The Doctor Will Skype You Now! How Video Chat Services Are Changing Healthcare, </a:t>
            </a:r>
            <a:r>
              <a:rPr kumimoji="0" lang="en-US" sz="25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4"/>
              </a:rPr>
              <a:t>https://advicemedia.com/blog/epatient</a:t>
            </a:r>
            <a:br>
              <a:rPr kumimoji="0" lang="en-US" sz="25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4"/>
              </a:rPr>
            </a:br>
            <a:r>
              <a:rPr kumimoji="0" lang="en-US" sz="25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4"/>
              </a:rPr>
              <a:t>/the-doctor-will-skype-you-now-how-video-chat-services-are-changing-healthcare/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4572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457200" marR="0" lvl="0" indent="-387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500"/>
              <a:buFont typeface="Calibri"/>
              <a:buChar char="●"/>
              <a:tabLst/>
              <a:defRPr/>
            </a:pPr>
            <a:r>
              <a:rPr kumimoji="0" lang="en-US" sz="2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World Health Organization (2010). Telemedicine: opportunities and developments in Member States: report on the second global survey on eHealth, </a:t>
            </a:r>
            <a:r>
              <a:rPr kumimoji="0" lang="en-US" sz="25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5"/>
              </a:rPr>
              <a:t>https://www.who.int/goe/publications/goe_telemedicine_2010.pdf</a:t>
            </a:r>
            <a:endParaRPr kumimoji="0" lang="en-US" sz="2500" b="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6985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500"/>
              <a:tabLst/>
              <a:defRPr/>
            </a:pPr>
            <a:endParaRPr kumimoji="0" lang="en-US" b="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r>
              <a:rPr lang="en-US" sz="2500" kern="0" dirty="0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6"/>
              </a:rPr>
              <a:t>https://www.skype.com/</a:t>
            </a:r>
            <a:r>
              <a:rPr lang="en-US" sz="2500" kern="0" dirty="0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endParaRPr kumimoji="0" lang="en-US" sz="2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9138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23528" y="548680"/>
            <a:ext cx="4536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1° parte</a:t>
            </a:r>
          </a:p>
          <a:p>
            <a:r>
              <a:rPr lang="it-IT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DEFINIZIONI</a:t>
            </a:r>
          </a:p>
        </p:txBody>
      </p:sp>
    </p:spTree>
    <p:extLst>
      <p:ext uri="{BB962C8B-B14F-4D97-AF65-F5344CB8AC3E}">
        <p14:creationId xmlns:p14="http://schemas.microsoft.com/office/powerpoint/2010/main" val="126477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084386" y="364246"/>
            <a:ext cx="396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SKYPE</a:t>
            </a:r>
            <a:endParaRPr kumimoji="0" lang="it-IT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611560" y="1569329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Skype è un </a:t>
            </a:r>
            <a:r>
              <a:rPr lang="en-U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social media </a:t>
            </a:r>
            <a:r>
              <a:rPr lang="en-US" sz="26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gratuito</a:t>
            </a:r>
            <a:r>
              <a:rPr lang="en-U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specializzato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nel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fornire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un </a:t>
            </a:r>
            <a:r>
              <a:rPr lang="en-US" sz="2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servizio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di </a:t>
            </a:r>
            <a:r>
              <a:rPr lang="en-U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video chat e </a:t>
            </a:r>
            <a:r>
              <a:rPr lang="en-US" sz="26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chiamate</a:t>
            </a:r>
            <a:r>
              <a:rPr lang="en-U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6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vocali</a:t>
            </a:r>
            <a:r>
              <a:rPr lang="en-U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6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fra</a:t>
            </a:r>
            <a:r>
              <a:rPr lang="en-U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due o </a:t>
            </a:r>
            <a:r>
              <a:rPr lang="en-US" sz="26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più</a:t>
            </a:r>
            <a:r>
              <a:rPr lang="en-U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6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persone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tramite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la rete internet, </a:t>
            </a:r>
            <a:r>
              <a:rPr lang="en-US" sz="2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connettendo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PC/tablet/smartphone </a:t>
            </a:r>
          </a:p>
          <a:p>
            <a:pPr lvl="0">
              <a:buClr>
                <a:srgbClr val="4BACC6">
                  <a:lumMod val="75000"/>
                </a:srgbClr>
              </a:buClr>
              <a:defRPr/>
            </a:pPr>
            <a:endParaRPr lang="en-US" sz="2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2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Gli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utenti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possono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comunicare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utilizzando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6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microfono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e </a:t>
            </a:r>
            <a:r>
              <a:rPr lang="en-U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webcam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o via </a:t>
            </a:r>
            <a:r>
              <a:rPr lang="en-US" sz="26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messaggistica</a:t>
            </a:r>
            <a:r>
              <a:rPr lang="en-U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6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istantanea</a:t>
            </a:r>
            <a:endParaRPr lang="en-US" sz="2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Skype è </a:t>
            </a:r>
            <a:r>
              <a:rPr lang="en-US" sz="2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disponibile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online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www.skype.com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) o </a:t>
            </a:r>
            <a:r>
              <a:rPr lang="en-US" sz="2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tramite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App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(android e IOS store)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800" b="1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427BAF0-AC44-43D9-AC0C-E0CE010079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7202" y="252407"/>
            <a:ext cx="1152128" cy="114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021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866649" y="335845"/>
            <a:ext cx="70258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 Light" panose="020F0302020204030204" pitchFamily="34" charset="0"/>
              </a:rPr>
              <a:t>PASSI PRINCIPALI 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&amp; FUNZIONI</a:t>
            </a:r>
            <a:endParaRPr kumimoji="0" lang="it-IT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23528" y="1656576"/>
            <a:ext cx="799288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Scarica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l’app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di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Skype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Registrati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alla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piattaforma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Crea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il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tuo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profilo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personale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Aggiungi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la </a:t>
            </a:r>
            <a:r>
              <a:rPr lang="en-US" sz="2400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tua</a:t>
            </a:r>
            <a:r>
              <a:rPr lang="en-US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b="1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lista</a:t>
            </a:r>
            <a:r>
              <a:rPr lang="en-US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di </a:t>
            </a:r>
            <a:r>
              <a:rPr lang="en-US" sz="2400" b="1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contatti</a:t>
            </a:r>
            <a:r>
              <a:rPr lang="en-US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 </a:t>
            </a:r>
            <a:r>
              <a:rPr lang="en-US" sz="2400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accetta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le </a:t>
            </a:r>
            <a:r>
              <a:rPr lang="en-US" sz="2400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richieste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da </a:t>
            </a:r>
            <a:r>
              <a:rPr lang="en-US" sz="2400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parte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di </a:t>
            </a:r>
            <a:r>
              <a:rPr lang="en-US" sz="2400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altri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utenti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ad </a:t>
            </a:r>
            <a:r>
              <a:rPr lang="en-US" sz="2400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essere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aggiunti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alla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loro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lista</a:t>
            </a:r>
            <a:endParaRPr lang="en-US" sz="2400" noProof="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600" b="1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Inizia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una </a:t>
            </a:r>
            <a:r>
              <a:rPr lang="en-US" sz="2400" b="1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chiamata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video </a:t>
            </a:r>
            <a:r>
              <a:rPr lang="en-US" sz="2400" b="1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chiamata</a:t>
            </a:r>
            <a:r>
              <a:rPr lang="en-US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 “</a:t>
            </a:r>
            <a:r>
              <a:rPr lang="en-US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conference call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” (audio o video </a:t>
            </a:r>
            <a:r>
              <a:rPr lang="en-US" sz="2400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conferenza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2400" noProof="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600" b="1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Inoltre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puoi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mandare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anche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b="1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messaggi</a:t>
            </a:r>
            <a:r>
              <a:rPr lang="en-US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b="1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diretti</a:t>
            </a:r>
            <a:r>
              <a:rPr lang="en-US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ai </a:t>
            </a:r>
            <a:r>
              <a:rPr lang="en-US" sz="2400" b="1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tuoi</a:t>
            </a:r>
            <a:r>
              <a:rPr lang="en-US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b="1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contatti</a:t>
            </a:r>
            <a:endParaRPr lang="en-US" sz="2400" b="1" noProof="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600" b="1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grpSp>
        <p:nvGrpSpPr>
          <p:cNvPr id="8" name="Group 2">
            <a:extLst>
              <a:ext uri="{FF2B5EF4-FFF2-40B4-BE49-F238E27FC236}">
                <a16:creationId xmlns:a16="http://schemas.microsoft.com/office/drawing/2014/main" id="{E73A8B6D-C1EC-4DCB-9DFE-223038B2AE74}"/>
              </a:ext>
            </a:extLst>
          </p:cNvPr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9" name="Gear">
              <a:extLst>
                <a:ext uri="{FF2B5EF4-FFF2-40B4-BE49-F238E27FC236}">
                  <a16:creationId xmlns:a16="http://schemas.microsoft.com/office/drawing/2014/main" id="{C8387041-582D-4944-9458-E721594D23B9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0" name="AutoShape 4">
              <a:extLst>
                <a:ext uri="{FF2B5EF4-FFF2-40B4-BE49-F238E27FC236}">
                  <a16:creationId xmlns:a16="http://schemas.microsoft.com/office/drawing/2014/main" id="{00EA63E6-D95C-4A5F-9468-31C445DD3586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C8BB5E11-75A4-4233-BF62-8C65DA32C16F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628781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18592" y="620688"/>
            <a:ext cx="68244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2° parte</a:t>
            </a:r>
            <a:br>
              <a:rPr lang="it-IT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ASPETTI </a:t>
            </a:r>
          </a:p>
          <a:p>
            <a:r>
              <a:rPr lang="it-IT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POSITIVI E </a:t>
            </a:r>
          </a:p>
          <a:p>
            <a:r>
              <a:rPr lang="it-IT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NEGATIVI</a:t>
            </a:r>
          </a:p>
        </p:txBody>
      </p:sp>
    </p:spTree>
    <p:extLst>
      <p:ext uri="{BB962C8B-B14F-4D97-AF65-F5344CB8AC3E}">
        <p14:creationId xmlns:p14="http://schemas.microsoft.com/office/powerpoint/2010/main" val="3096409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240128"/>
              </p:ext>
            </p:extLst>
          </p:nvPr>
        </p:nvGraphicFramePr>
        <p:xfrm>
          <a:off x="318356" y="692696"/>
          <a:ext cx="2818656" cy="1497013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ASPETTI POSITIVI</a:t>
                      </a:r>
                      <a:endParaRPr lang="en-US" sz="36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6416BFE3-602C-404C-8EC6-5CB828E781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4193"/>
              </p:ext>
            </p:extLst>
          </p:nvPr>
        </p:nvGraphicFramePr>
        <p:xfrm>
          <a:off x="318356" y="4663542"/>
          <a:ext cx="2818656" cy="1497013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ASPETTI NEGATIVI</a:t>
                      </a:r>
                      <a:endParaRPr lang="en-US" sz="36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Freccia in giù 6">
            <a:extLst>
              <a:ext uri="{FF2B5EF4-FFF2-40B4-BE49-F238E27FC236}">
                <a16:creationId xmlns:a16="http://schemas.microsoft.com/office/drawing/2014/main" id="{CEA62A3D-0868-437B-8D28-ED14C76C8897}"/>
              </a:ext>
            </a:extLst>
          </p:cNvPr>
          <p:cNvSpPr/>
          <p:nvPr/>
        </p:nvSpPr>
        <p:spPr>
          <a:xfrm>
            <a:off x="3621118" y="2281580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id="{BB347909-A955-453E-941A-D17C672AD84A}"/>
              </a:ext>
            </a:extLst>
          </p:cNvPr>
          <p:cNvSpPr/>
          <p:nvPr/>
        </p:nvSpPr>
        <p:spPr>
          <a:xfrm rot="10800000">
            <a:off x="3615240" y="1112297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reccia in giù 9">
            <a:extLst>
              <a:ext uri="{FF2B5EF4-FFF2-40B4-BE49-F238E27FC236}">
                <a16:creationId xmlns:a16="http://schemas.microsoft.com/office/drawing/2014/main" id="{A6873D55-A204-4D15-8FC0-F6966FA1DA35}"/>
              </a:ext>
            </a:extLst>
          </p:cNvPr>
          <p:cNvSpPr/>
          <p:nvPr/>
        </p:nvSpPr>
        <p:spPr>
          <a:xfrm rot="10800000">
            <a:off x="3622836" y="4531758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id="{7C8843A6-F36D-44DC-943C-E6BF80805494}"/>
              </a:ext>
            </a:extLst>
          </p:cNvPr>
          <p:cNvSpPr/>
          <p:nvPr/>
        </p:nvSpPr>
        <p:spPr>
          <a:xfrm>
            <a:off x="3622836" y="5701041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69FA8F40-15A7-42CB-A5D9-2E6BB1675FBA}"/>
              </a:ext>
            </a:extLst>
          </p:cNvPr>
          <p:cNvCxnSpPr/>
          <p:nvPr/>
        </p:nvCxnSpPr>
        <p:spPr>
          <a:xfrm>
            <a:off x="3999136" y="1988840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0FB0B864-EE0C-4F6B-AD27-11F17F05FD0A}"/>
              </a:ext>
            </a:extLst>
          </p:cNvPr>
          <p:cNvCxnSpPr/>
          <p:nvPr/>
        </p:nvCxnSpPr>
        <p:spPr>
          <a:xfrm>
            <a:off x="4071145" y="5517232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4010072" y="181268"/>
            <a:ext cx="5026424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000000"/>
              </a:buClr>
            </a:pPr>
            <a:r>
              <a:rPr lang="it-IT" sz="1600" kern="0" dirty="0">
                <a:solidFill>
                  <a:srgbClr val="00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Skype può essere uno strumento molto utile quando devi effettuare </a:t>
            </a:r>
            <a:r>
              <a:rPr lang="it-IT" sz="1600" b="1" kern="0" dirty="0">
                <a:solidFill>
                  <a:srgbClr val="00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chiamate a lunga distanza</a:t>
            </a:r>
            <a:r>
              <a:rPr lang="it-IT" sz="1600" kern="0" dirty="0">
                <a:solidFill>
                  <a:srgbClr val="00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, poiché le sue funzioni sono gratuite!</a:t>
            </a:r>
          </a:p>
          <a:p>
            <a:pPr lvl="0">
              <a:buClr>
                <a:srgbClr val="000000"/>
              </a:buClr>
            </a:pPr>
            <a:r>
              <a:rPr lang="it-IT" sz="1600" kern="0" dirty="0">
                <a:solidFill>
                  <a:srgbClr val="00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Tramite Skype puoi fare video chiamate, vedere le persone con cui stai parlando (tramite webcam), un ottimo modo per abbattere le barriere dovute alla distanza!</a:t>
            </a:r>
            <a:endParaRPr lang="it-IT" sz="1600" kern="0" dirty="0">
              <a:solidFill>
                <a:srgbClr val="000000"/>
              </a:solidFill>
              <a:ea typeface="Calibri"/>
              <a:cs typeface="Calibri"/>
              <a:sym typeface="Calibri"/>
            </a:endParaRPr>
          </a:p>
          <a:p>
            <a:pPr lvl="0">
              <a:buClr>
                <a:srgbClr val="000000"/>
              </a:buClr>
            </a:pPr>
            <a:endParaRPr lang="it-IT" sz="1600" kern="0" dirty="0">
              <a:solidFill>
                <a:srgbClr val="000000"/>
              </a:solidFill>
              <a:ea typeface="Calibri"/>
              <a:cs typeface="Calibri"/>
              <a:sym typeface="Calibri"/>
            </a:endParaRPr>
          </a:p>
          <a:p>
            <a:pPr lvl="0">
              <a:buClr>
                <a:srgbClr val="000000"/>
              </a:buClr>
            </a:pPr>
            <a:r>
              <a:rPr lang="it-IT" sz="1600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A volte la connessione internet di due dispositivi in luoghi diversi può funzionare con </a:t>
            </a:r>
            <a:r>
              <a:rPr lang="it-IT" sz="1600" b="1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velocità differenti,</a:t>
            </a:r>
            <a:r>
              <a:rPr lang="it-IT" sz="1600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causando ritardi, rumori di fondo o disconnessioni: ad esempio, mantenere la webcam accesa può rallentare la velocità del servizio.</a:t>
            </a:r>
          </a:p>
          <a:p>
            <a:pPr lvl="0">
              <a:buClr>
                <a:srgbClr val="000000"/>
              </a:buClr>
            </a:pPr>
            <a:endParaRPr lang="it-IT" kern="0" dirty="0">
              <a:solidFill>
                <a:srgbClr val="000000"/>
              </a:solidFill>
              <a:ea typeface="Calibri"/>
              <a:cs typeface="Calibri"/>
              <a:sym typeface="Calibri"/>
            </a:endParaRPr>
          </a:p>
          <a:p>
            <a:pPr lvl="0">
              <a:buClr>
                <a:srgbClr val="000000"/>
              </a:buClr>
            </a:pPr>
            <a:r>
              <a:rPr lang="it-IT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</a:t>
            </a:r>
            <a:endParaRPr lang="it-IT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3995936" y="3619170"/>
            <a:ext cx="470160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000000"/>
              </a:buClr>
            </a:pPr>
            <a:r>
              <a:rPr lang="it-IT" sz="1600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Skype è utile anche nell’ambito lavorativo. È un ottimo strumento per condividere i propri progressi quando non si può essere nella stessa stanza dei propri colleghi. È infatti possibile condividere il proprio schermo per mostrare i documenti su cui si sta lavorando a PC durante la chiamato. Inoltre, Skype viene spesso utilizzato anche per </a:t>
            </a:r>
            <a:r>
              <a:rPr lang="it-IT" sz="1600" b="1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colloqui di lavoro.</a:t>
            </a:r>
          </a:p>
          <a:p>
            <a:pPr lvl="0">
              <a:buClr>
                <a:srgbClr val="000000"/>
              </a:buClr>
            </a:pPr>
            <a:endParaRPr lang="it-IT" sz="1600" kern="0" dirty="0">
              <a:solidFill>
                <a:srgbClr val="000000"/>
              </a:solidFill>
              <a:ea typeface="Calibri"/>
              <a:cs typeface="Calibri"/>
              <a:sym typeface="Calibri"/>
            </a:endParaRPr>
          </a:p>
          <a:p>
            <a:pPr lvl="0">
              <a:buClr>
                <a:srgbClr val="000000"/>
              </a:buClr>
            </a:pPr>
            <a:r>
              <a:rPr lang="it-IT" sz="1600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Mostrarsi in video per alcune persone può essere un elemento di </a:t>
            </a:r>
            <a:r>
              <a:rPr lang="it-IT" sz="1600" b="1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stress</a:t>
            </a:r>
            <a:r>
              <a:rPr lang="it-IT" sz="1600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o di </a:t>
            </a:r>
            <a:r>
              <a:rPr lang="it-IT" sz="1600" b="1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imbarazzo</a:t>
            </a:r>
            <a:r>
              <a:rPr lang="it-IT" sz="1600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.</a:t>
            </a:r>
            <a:endParaRPr lang="it-IT" sz="1600" kern="0" dirty="0">
              <a:solidFill>
                <a:srgbClr val="000000"/>
              </a:solidFill>
              <a:latin typeface="Arial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6915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127455"/>
              </p:ext>
            </p:extLst>
          </p:nvPr>
        </p:nvGraphicFramePr>
        <p:xfrm>
          <a:off x="318356" y="692696"/>
          <a:ext cx="2818656" cy="1497013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ASPETTI POSITIVI</a:t>
                      </a:r>
                      <a:endParaRPr lang="en-US" sz="36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6416BFE3-602C-404C-8EC6-5CB828E781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887677"/>
              </p:ext>
            </p:extLst>
          </p:nvPr>
        </p:nvGraphicFramePr>
        <p:xfrm>
          <a:off x="318356" y="4663542"/>
          <a:ext cx="2818656" cy="1497013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ASPETTI NEGATIVI</a:t>
                      </a:r>
                      <a:endParaRPr lang="en-US" sz="36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Freccia in giù 6">
            <a:extLst>
              <a:ext uri="{FF2B5EF4-FFF2-40B4-BE49-F238E27FC236}">
                <a16:creationId xmlns:a16="http://schemas.microsoft.com/office/drawing/2014/main" id="{CEA62A3D-0868-437B-8D28-ED14C76C8897}"/>
              </a:ext>
            </a:extLst>
          </p:cNvPr>
          <p:cNvSpPr/>
          <p:nvPr/>
        </p:nvSpPr>
        <p:spPr>
          <a:xfrm>
            <a:off x="3661955" y="1628800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id="{BB347909-A955-453E-941A-D17C672AD84A}"/>
              </a:ext>
            </a:extLst>
          </p:cNvPr>
          <p:cNvSpPr/>
          <p:nvPr/>
        </p:nvSpPr>
        <p:spPr>
          <a:xfrm rot="10800000">
            <a:off x="3661955" y="610951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reccia in giù 9">
            <a:extLst>
              <a:ext uri="{FF2B5EF4-FFF2-40B4-BE49-F238E27FC236}">
                <a16:creationId xmlns:a16="http://schemas.microsoft.com/office/drawing/2014/main" id="{A6873D55-A204-4D15-8FC0-F6966FA1DA35}"/>
              </a:ext>
            </a:extLst>
          </p:cNvPr>
          <p:cNvSpPr/>
          <p:nvPr/>
        </p:nvSpPr>
        <p:spPr>
          <a:xfrm rot="10800000">
            <a:off x="3676313" y="3501008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id="{7C8843A6-F36D-44DC-943C-E6BF80805494}"/>
              </a:ext>
            </a:extLst>
          </p:cNvPr>
          <p:cNvSpPr/>
          <p:nvPr/>
        </p:nvSpPr>
        <p:spPr>
          <a:xfrm>
            <a:off x="3676313" y="5147455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69FA8F40-15A7-42CB-A5D9-2E6BB1675FBA}"/>
              </a:ext>
            </a:extLst>
          </p:cNvPr>
          <p:cNvCxnSpPr/>
          <p:nvPr/>
        </p:nvCxnSpPr>
        <p:spPr>
          <a:xfrm>
            <a:off x="4359177" y="1268760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0FB0B864-EE0C-4F6B-AD27-11F17F05FD0A}"/>
              </a:ext>
            </a:extLst>
          </p:cNvPr>
          <p:cNvCxnSpPr/>
          <p:nvPr/>
        </p:nvCxnSpPr>
        <p:spPr>
          <a:xfrm>
            <a:off x="4359177" y="4725144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4283968" y="256580"/>
            <a:ext cx="44644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Skype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permette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di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parlare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con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più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persone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alla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volta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creando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chiamate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di Gruppo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chiamate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anche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“</a:t>
            </a:r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audio </a:t>
            </a:r>
            <a:r>
              <a:rPr lang="en-GB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conferenze</a:t>
            </a:r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” </a:t>
            </a:r>
          </a:p>
          <a:p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Parlare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con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più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persone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contemporaneamente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può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essere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confusivo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, a causa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dei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differenti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dispositive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connessi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diversi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luoghi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rumori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di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fondo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ecc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4283968" y="2829524"/>
            <a:ext cx="47470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Tramite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Skype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puoi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connetterti</a:t>
            </a:r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solamente</a:t>
            </a:r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con la </a:t>
            </a:r>
            <a:r>
              <a:rPr lang="en-GB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tua</a:t>
            </a:r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lista</a:t>
            </a:r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contatti</a:t>
            </a:r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Prima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che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qualcuno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possa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contattarti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devi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“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accettare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” la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sua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richiesta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a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poterti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contattare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evitando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che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sconosciuti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possano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disturbarti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Solamente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dopo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questo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passaggio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potrai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chiamare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il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contatto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aggiunto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lvl="0">
              <a:buClr>
                <a:srgbClr val="000000"/>
              </a:buClr>
            </a:pPr>
            <a:endParaRPr lang="en-US" kern="0" dirty="0">
              <a:solidFill>
                <a:srgbClr val="000000"/>
              </a:solidFill>
              <a:ea typeface="Calibri"/>
              <a:cs typeface="Calibri"/>
              <a:sym typeface="Calibri"/>
            </a:endParaRPr>
          </a:p>
          <a:p>
            <a:pPr lvl="0">
              <a:buClr>
                <a:srgbClr val="000000"/>
              </a:buClr>
            </a:pPr>
            <a:r>
              <a:rPr lang="en-US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Skype </a:t>
            </a:r>
            <a:r>
              <a:rPr lang="en-US" b="1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non è un social media </a:t>
            </a:r>
            <a:r>
              <a:rPr lang="en-US" b="1" kern="0" dirty="0" err="1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espressamente</a:t>
            </a:r>
            <a:r>
              <a:rPr lang="en-US" b="1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b="1" kern="0" dirty="0" err="1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dedicato</a:t>
            </a:r>
            <a:r>
              <a:rPr lang="en-US" b="1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b="1" kern="0" dirty="0" err="1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all’incontro</a:t>
            </a:r>
            <a:r>
              <a:rPr lang="en-US" b="1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con </a:t>
            </a:r>
            <a:r>
              <a:rPr lang="en-US" b="1" kern="0" dirty="0" err="1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nuove</a:t>
            </a:r>
            <a:r>
              <a:rPr lang="en-US" b="1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b="1" kern="0" dirty="0" err="1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persone</a:t>
            </a:r>
            <a:r>
              <a:rPr lang="en-US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. Se </a:t>
            </a:r>
            <a:r>
              <a:rPr lang="en-US" kern="0" dirty="0" err="1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questo</a:t>
            </a:r>
            <a:r>
              <a:rPr lang="en-US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è </a:t>
            </a:r>
            <a:r>
              <a:rPr lang="en-US" kern="0" dirty="0" err="1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ciò</a:t>
            </a:r>
            <a:r>
              <a:rPr lang="en-US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che</a:t>
            </a:r>
            <a:r>
              <a:rPr lang="en-US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stai</a:t>
            </a:r>
            <a:r>
              <a:rPr lang="en-US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cerando</a:t>
            </a:r>
            <a:r>
              <a:rPr lang="en-US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, </a:t>
            </a:r>
            <a:r>
              <a:rPr lang="en-US" kern="0" dirty="0" err="1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occorre</a:t>
            </a:r>
            <a:r>
              <a:rPr lang="en-US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utilizzare</a:t>
            </a:r>
            <a:r>
              <a:rPr lang="en-US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un </a:t>
            </a:r>
            <a:r>
              <a:rPr lang="en-US" kern="0" dirty="0" err="1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altro</a:t>
            </a:r>
            <a:r>
              <a:rPr lang="en-US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tipo</a:t>
            </a:r>
            <a:r>
              <a:rPr lang="en-US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di social media.</a:t>
            </a:r>
            <a:endParaRPr lang="en-US" kern="0" dirty="0">
              <a:solidFill>
                <a:srgbClr val="000000"/>
              </a:solidFill>
              <a:latin typeface="Arial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8509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80736"/>
              </p:ext>
            </p:extLst>
          </p:nvPr>
        </p:nvGraphicFramePr>
        <p:xfrm>
          <a:off x="0" y="692696"/>
          <a:ext cx="3419872" cy="2522157"/>
        </p:xfrm>
        <a:graphic>
          <a:graphicData uri="http://schemas.openxmlformats.org/drawingml/2006/table">
            <a:tbl>
              <a:tblPr/>
              <a:tblGrid>
                <a:gridCol w="3419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SKYPE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&amp;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SALUTE</a:t>
                      </a:r>
                      <a:endParaRPr lang="en-US" sz="36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" name="CasellaDiTesto 15"/>
          <p:cNvSpPr txBox="1"/>
          <p:nvPr/>
        </p:nvSpPr>
        <p:spPr>
          <a:xfrm>
            <a:off x="3743215" y="188640"/>
            <a:ext cx="496855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TELEMEDICINA</a:t>
            </a:r>
          </a:p>
          <a:p>
            <a:endParaRPr lang="it-IT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it-IT" sz="2300" dirty="0">
                <a:latin typeface="Calibri Light" panose="020F0302020204030204" pitchFamily="34" charset="0"/>
                <a:cs typeface="Calibri Light" panose="020F0302020204030204" pitchFamily="34" charset="0"/>
              </a:rPr>
              <a:t>Secondo l’OMS, con questo termine si intende “curare a distanza”, e le sue caratteristiche sono:</a:t>
            </a:r>
          </a:p>
          <a:p>
            <a:endParaRPr lang="it-IT" sz="2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AutoNum type="arabicPeriod"/>
            </a:pPr>
            <a:r>
              <a:rPr lang="it-IT" sz="2300" dirty="0">
                <a:latin typeface="Calibri Light" panose="020F0302020204030204" pitchFamily="34" charset="0"/>
                <a:cs typeface="Calibri Light" panose="020F0302020204030204" pitchFamily="34" charset="0"/>
              </a:rPr>
              <a:t>“Il suo scopo è quello di fornire supporto clinico.</a:t>
            </a:r>
          </a:p>
          <a:p>
            <a:pPr marL="342900" indent="-342900">
              <a:buAutoNum type="arabicPeriod"/>
            </a:pPr>
            <a:r>
              <a:rPr lang="it-IT" sz="2300" dirty="0">
                <a:latin typeface="Calibri Light" panose="020F0302020204030204" pitchFamily="34" charset="0"/>
                <a:cs typeface="Calibri Light" panose="020F0302020204030204" pitchFamily="34" charset="0"/>
              </a:rPr>
              <a:t>Ha lo scopo di superare le barriere geografiche, collegando gli utenti che non si trovano nella stessa posizione fisica.</a:t>
            </a:r>
          </a:p>
          <a:p>
            <a:pPr marL="342900" indent="-342900">
              <a:buAutoNum type="arabicPeriod"/>
            </a:pPr>
            <a:r>
              <a:rPr lang="it-IT" sz="2300" dirty="0">
                <a:latin typeface="Calibri Light" panose="020F0302020204030204" pitchFamily="34" charset="0"/>
                <a:cs typeface="Calibri Light" panose="020F0302020204030204" pitchFamily="34" charset="0"/>
              </a:rPr>
              <a:t>Implica l’utilizzo di vari tipi di TIC.</a:t>
            </a:r>
          </a:p>
          <a:p>
            <a:pPr marL="342900" indent="-342900">
              <a:buAutoNum type="arabicPeriod"/>
            </a:pPr>
            <a:r>
              <a:rPr lang="it-IT" sz="2300" dirty="0">
                <a:latin typeface="Calibri Light" panose="020F0302020204030204" pitchFamily="34" charset="0"/>
                <a:cs typeface="Calibri Light" panose="020F0302020204030204" pitchFamily="34" charset="0"/>
              </a:rPr>
              <a:t>Il suo scopo è quello di migliorare i risultati in ambito sanitario”</a:t>
            </a:r>
          </a:p>
          <a:p>
            <a:pPr marL="342900" indent="-342900">
              <a:buAutoNum type="arabicPeriod"/>
            </a:pPr>
            <a:endParaRPr lang="it-IT" sz="7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it-IT" sz="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it-IT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" name="Google Shape;121;p7"/>
          <p:cNvSpPr/>
          <p:nvPr/>
        </p:nvSpPr>
        <p:spPr>
          <a:xfrm>
            <a:off x="1187624" y="4221088"/>
            <a:ext cx="1368152" cy="1432234"/>
          </a:xfrm>
          <a:custGeom>
            <a:avLst/>
            <a:gdLst/>
            <a:ahLst/>
            <a:cxnLst/>
            <a:rect l="l" t="t" r="r" b="b"/>
            <a:pathLst>
              <a:path w="5947" h="5929" extrusionOk="0">
                <a:moveTo>
                  <a:pt x="4884" y="1"/>
                </a:moveTo>
                <a:lnTo>
                  <a:pt x="4866" y="20"/>
                </a:lnTo>
                <a:lnTo>
                  <a:pt x="4735" y="150"/>
                </a:lnTo>
                <a:lnTo>
                  <a:pt x="4716" y="187"/>
                </a:lnTo>
                <a:lnTo>
                  <a:pt x="4698" y="225"/>
                </a:lnTo>
                <a:lnTo>
                  <a:pt x="4716" y="262"/>
                </a:lnTo>
                <a:lnTo>
                  <a:pt x="4735" y="281"/>
                </a:lnTo>
                <a:lnTo>
                  <a:pt x="5052" y="616"/>
                </a:lnTo>
                <a:lnTo>
                  <a:pt x="4530" y="1138"/>
                </a:lnTo>
                <a:lnTo>
                  <a:pt x="3878" y="486"/>
                </a:lnTo>
                <a:lnTo>
                  <a:pt x="3673" y="281"/>
                </a:lnTo>
                <a:lnTo>
                  <a:pt x="3654" y="262"/>
                </a:lnTo>
                <a:lnTo>
                  <a:pt x="3579" y="262"/>
                </a:lnTo>
                <a:lnTo>
                  <a:pt x="3542" y="281"/>
                </a:lnTo>
                <a:lnTo>
                  <a:pt x="3151" y="672"/>
                </a:lnTo>
                <a:lnTo>
                  <a:pt x="3132" y="709"/>
                </a:lnTo>
                <a:lnTo>
                  <a:pt x="3132" y="747"/>
                </a:lnTo>
                <a:lnTo>
                  <a:pt x="3132" y="784"/>
                </a:lnTo>
                <a:lnTo>
                  <a:pt x="3151" y="802"/>
                </a:lnTo>
                <a:lnTo>
                  <a:pt x="3356" y="1007"/>
                </a:lnTo>
                <a:lnTo>
                  <a:pt x="4922" y="2592"/>
                </a:lnTo>
                <a:lnTo>
                  <a:pt x="5127" y="2778"/>
                </a:lnTo>
                <a:lnTo>
                  <a:pt x="5145" y="2797"/>
                </a:lnTo>
                <a:lnTo>
                  <a:pt x="5182" y="2816"/>
                </a:lnTo>
                <a:lnTo>
                  <a:pt x="5220" y="2797"/>
                </a:lnTo>
                <a:lnTo>
                  <a:pt x="5257" y="2778"/>
                </a:lnTo>
                <a:lnTo>
                  <a:pt x="5648" y="2387"/>
                </a:lnTo>
                <a:lnTo>
                  <a:pt x="5667" y="2350"/>
                </a:lnTo>
                <a:lnTo>
                  <a:pt x="5667" y="2312"/>
                </a:lnTo>
                <a:lnTo>
                  <a:pt x="5667" y="2294"/>
                </a:lnTo>
                <a:lnTo>
                  <a:pt x="5648" y="2256"/>
                </a:lnTo>
                <a:lnTo>
                  <a:pt x="4791" y="1399"/>
                </a:lnTo>
                <a:lnTo>
                  <a:pt x="5313" y="877"/>
                </a:lnTo>
                <a:lnTo>
                  <a:pt x="5648" y="1213"/>
                </a:lnTo>
                <a:lnTo>
                  <a:pt x="5686" y="1231"/>
                </a:lnTo>
                <a:lnTo>
                  <a:pt x="5742" y="1231"/>
                </a:lnTo>
                <a:lnTo>
                  <a:pt x="5779" y="1213"/>
                </a:lnTo>
                <a:lnTo>
                  <a:pt x="5909" y="1082"/>
                </a:lnTo>
                <a:lnTo>
                  <a:pt x="5928" y="1045"/>
                </a:lnTo>
                <a:lnTo>
                  <a:pt x="5947" y="1007"/>
                </a:lnTo>
                <a:lnTo>
                  <a:pt x="5928" y="970"/>
                </a:lnTo>
                <a:lnTo>
                  <a:pt x="5909" y="933"/>
                </a:lnTo>
                <a:lnTo>
                  <a:pt x="4996" y="20"/>
                </a:lnTo>
                <a:lnTo>
                  <a:pt x="4959" y="1"/>
                </a:lnTo>
                <a:close/>
                <a:moveTo>
                  <a:pt x="3095" y="1268"/>
                </a:moveTo>
                <a:lnTo>
                  <a:pt x="2331" y="2033"/>
                </a:lnTo>
                <a:lnTo>
                  <a:pt x="2983" y="2666"/>
                </a:lnTo>
                <a:lnTo>
                  <a:pt x="3002" y="2704"/>
                </a:lnTo>
                <a:lnTo>
                  <a:pt x="3002" y="2741"/>
                </a:lnTo>
                <a:lnTo>
                  <a:pt x="3002" y="2778"/>
                </a:lnTo>
                <a:lnTo>
                  <a:pt x="2983" y="2797"/>
                </a:lnTo>
                <a:lnTo>
                  <a:pt x="2852" y="2927"/>
                </a:lnTo>
                <a:lnTo>
                  <a:pt x="2815" y="2946"/>
                </a:lnTo>
                <a:lnTo>
                  <a:pt x="2778" y="2965"/>
                </a:lnTo>
                <a:lnTo>
                  <a:pt x="2759" y="2946"/>
                </a:lnTo>
                <a:lnTo>
                  <a:pt x="2722" y="2927"/>
                </a:lnTo>
                <a:lnTo>
                  <a:pt x="2070" y="2294"/>
                </a:lnTo>
                <a:lnTo>
                  <a:pt x="1548" y="2816"/>
                </a:lnTo>
                <a:lnTo>
                  <a:pt x="2200" y="3468"/>
                </a:lnTo>
                <a:lnTo>
                  <a:pt x="2219" y="3487"/>
                </a:lnTo>
                <a:lnTo>
                  <a:pt x="2219" y="3524"/>
                </a:lnTo>
                <a:lnTo>
                  <a:pt x="2219" y="3561"/>
                </a:lnTo>
                <a:lnTo>
                  <a:pt x="2200" y="3598"/>
                </a:lnTo>
                <a:lnTo>
                  <a:pt x="2070" y="3729"/>
                </a:lnTo>
                <a:lnTo>
                  <a:pt x="2032" y="3748"/>
                </a:lnTo>
                <a:lnTo>
                  <a:pt x="1958" y="3748"/>
                </a:lnTo>
                <a:lnTo>
                  <a:pt x="1939" y="3729"/>
                </a:lnTo>
                <a:lnTo>
                  <a:pt x="1287" y="3077"/>
                </a:lnTo>
                <a:lnTo>
                  <a:pt x="988" y="3375"/>
                </a:lnTo>
                <a:lnTo>
                  <a:pt x="914" y="3449"/>
                </a:lnTo>
                <a:lnTo>
                  <a:pt x="858" y="3543"/>
                </a:lnTo>
                <a:lnTo>
                  <a:pt x="802" y="3636"/>
                </a:lnTo>
                <a:lnTo>
                  <a:pt x="765" y="3729"/>
                </a:lnTo>
                <a:lnTo>
                  <a:pt x="728" y="3822"/>
                </a:lnTo>
                <a:lnTo>
                  <a:pt x="709" y="3934"/>
                </a:lnTo>
                <a:lnTo>
                  <a:pt x="709" y="4027"/>
                </a:lnTo>
                <a:lnTo>
                  <a:pt x="709" y="4139"/>
                </a:lnTo>
                <a:lnTo>
                  <a:pt x="802" y="4885"/>
                </a:lnTo>
                <a:lnTo>
                  <a:pt x="19" y="5649"/>
                </a:lnTo>
                <a:lnTo>
                  <a:pt x="1" y="5667"/>
                </a:lnTo>
                <a:lnTo>
                  <a:pt x="1" y="5705"/>
                </a:lnTo>
                <a:lnTo>
                  <a:pt x="1" y="5742"/>
                </a:lnTo>
                <a:lnTo>
                  <a:pt x="19" y="5779"/>
                </a:lnTo>
                <a:lnTo>
                  <a:pt x="150" y="5910"/>
                </a:lnTo>
                <a:lnTo>
                  <a:pt x="187" y="5928"/>
                </a:lnTo>
                <a:lnTo>
                  <a:pt x="262" y="5928"/>
                </a:lnTo>
                <a:lnTo>
                  <a:pt x="280" y="5910"/>
                </a:lnTo>
                <a:lnTo>
                  <a:pt x="1063" y="5146"/>
                </a:lnTo>
                <a:lnTo>
                  <a:pt x="1790" y="5220"/>
                </a:lnTo>
                <a:lnTo>
                  <a:pt x="1995" y="5220"/>
                </a:lnTo>
                <a:lnTo>
                  <a:pt x="2107" y="5201"/>
                </a:lnTo>
                <a:lnTo>
                  <a:pt x="2200" y="5183"/>
                </a:lnTo>
                <a:lnTo>
                  <a:pt x="2293" y="5146"/>
                </a:lnTo>
                <a:lnTo>
                  <a:pt x="2386" y="5090"/>
                </a:lnTo>
                <a:lnTo>
                  <a:pt x="2480" y="5034"/>
                </a:lnTo>
                <a:lnTo>
                  <a:pt x="2554" y="4959"/>
                </a:lnTo>
                <a:lnTo>
                  <a:pt x="4661" y="2853"/>
                </a:lnTo>
                <a:lnTo>
                  <a:pt x="3095" y="1268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bg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A8E6260F-D470-42A9-A8D7-C702A835B8B8}"/>
              </a:ext>
            </a:extLst>
          </p:cNvPr>
          <p:cNvSpPr/>
          <p:nvPr/>
        </p:nvSpPr>
        <p:spPr>
          <a:xfrm>
            <a:off x="400799" y="6524947"/>
            <a:ext cx="283603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dirty="0"/>
              <a:t>Fonte icone: </a:t>
            </a:r>
            <a:r>
              <a:rPr lang="it-IT" sz="1100" dirty="0">
                <a:hlinkClick r:id="rId4"/>
              </a:rPr>
              <a:t>https://www.slidescarnival.com/</a:t>
            </a:r>
            <a:r>
              <a:rPr lang="it-IT" sz="1100" dirty="0"/>
              <a:t> </a:t>
            </a:r>
          </a:p>
        </p:txBody>
      </p:sp>
      <p:sp>
        <p:nvSpPr>
          <p:cNvPr id="6" name="Google Shape;308;p8">
            <a:extLst>
              <a:ext uri="{FF2B5EF4-FFF2-40B4-BE49-F238E27FC236}">
                <a16:creationId xmlns:a16="http://schemas.microsoft.com/office/drawing/2014/main" id="{F4CE1C96-2BFF-4770-B1EE-167C404D8B73}"/>
              </a:ext>
            </a:extLst>
          </p:cNvPr>
          <p:cNvSpPr txBox="1"/>
          <p:nvPr/>
        </p:nvSpPr>
        <p:spPr>
          <a:xfrm>
            <a:off x="3560175" y="5559625"/>
            <a:ext cx="2829300" cy="298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1200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Fonte: </a:t>
            </a:r>
            <a:r>
              <a:rPr lang="en-US" sz="1200" kern="0" dirty="0" err="1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Organizzazione</a:t>
            </a:r>
            <a:r>
              <a:rPr lang="en-US" sz="1200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1200" kern="0" dirty="0" err="1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Mondiale</a:t>
            </a:r>
            <a:r>
              <a:rPr lang="en-US" sz="1200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1200" kern="0" dirty="0" err="1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della</a:t>
            </a:r>
            <a:r>
              <a:rPr lang="en-US" sz="1200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1200" kern="0" dirty="0" err="1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Sanità</a:t>
            </a:r>
            <a:r>
              <a:rPr lang="en-US" sz="1200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– OMS- (2010). </a:t>
            </a:r>
            <a:r>
              <a:rPr lang="en-US" sz="1200" i="1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Telemedicine: opportunities and developments in Member States: report on the second global survey on eHealth,</a:t>
            </a:r>
            <a:r>
              <a:rPr lang="en-US" sz="1200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1200" kern="0" dirty="0">
                <a:solidFill>
                  <a:srgbClr val="000000"/>
                </a:solidFill>
                <a:ea typeface="Calibri"/>
                <a:cs typeface="Calibri"/>
                <a:sym typeface="Calibri"/>
                <a:hlinkClick r:id="rId5"/>
              </a:rPr>
              <a:t>https://www.who.int/goe/publications/goe_telemedicine_2010.pdf</a:t>
            </a:r>
            <a:r>
              <a:rPr lang="en-US" sz="1200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</a:t>
            </a:r>
            <a:endParaRPr sz="1200" kern="0" dirty="0">
              <a:solidFill>
                <a:srgbClr val="000000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3569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4518645"/>
              </p:ext>
            </p:extLst>
          </p:nvPr>
        </p:nvGraphicFramePr>
        <p:xfrm>
          <a:off x="0" y="692696"/>
          <a:ext cx="3419872" cy="2522157"/>
        </p:xfrm>
        <a:graphic>
          <a:graphicData uri="http://schemas.openxmlformats.org/drawingml/2006/table">
            <a:tbl>
              <a:tblPr/>
              <a:tblGrid>
                <a:gridCol w="3419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SKYPE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&amp;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SALUTE</a:t>
                      </a:r>
                      <a:endParaRPr lang="en-US" sz="36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CasellaDiTesto 14"/>
          <p:cNvSpPr txBox="1"/>
          <p:nvPr/>
        </p:nvSpPr>
        <p:spPr>
          <a:xfrm>
            <a:off x="4027282" y="672859"/>
            <a:ext cx="474703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Skype è stato utilizzato nella telemedicina e nell’ambito sanitaria per:</a:t>
            </a:r>
          </a:p>
          <a:p>
            <a:endParaRPr lang="it-IT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000000"/>
              </a:buClr>
              <a:buSzPts val="2400"/>
              <a:buFont typeface="Arial"/>
              <a:buChar char="•"/>
            </a:pPr>
            <a:r>
              <a:rPr lang="it-IT" sz="2200" b="1" kern="0" dirty="0">
                <a:solidFill>
                  <a:srgbClr val="000000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Consultare i pazienti che non possono recarsi dal medico di famiglia</a:t>
            </a:r>
            <a:r>
              <a:rPr lang="it-IT" sz="2200" kern="0" dirty="0">
                <a:solidFill>
                  <a:srgbClr val="000000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. Questo può essere dovuto ad impedimenti ad allontanarsi da casa a causa dei loro doveri di cura o perché potrebbero vivere lontano in aree rurali.</a:t>
            </a:r>
            <a:endParaRPr lang="it-IT" sz="2200" kern="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  <a:p>
            <a:endParaRPr lang="it-IT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Fornire </a:t>
            </a:r>
            <a:r>
              <a:rPr lang="it-IT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video istruzioni di pronto soccorso </a:t>
            </a: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alle persone ferite.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dirty="0"/>
          </a:p>
          <a:p>
            <a:endParaRPr lang="it-IT" sz="1600" dirty="0"/>
          </a:p>
        </p:txBody>
      </p:sp>
      <p:sp>
        <p:nvSpPr>
          <p:cNvPr id="7" name="Google Shape;121;p7">
            <a:extLst>
              <a:ext uri="{FF2B5EF4-FFF2-40B4-BE49-F238E27FC236}">
                <a16:creationId xmlns:a16="http://schemas.microsoft.com/office/drawing/2014/main" id="{94A28DAB-D996-49B2-A706-9831195566A9}"/>
              </a:ext>
            </a:extLst>
          </p:cNvPr>
          <p:cNvSpPr/>
          <p:nvPr/>
        </p:nvSpPr>
        <p:spPr>
          <a:xfrm>
            <a:off x="1187624" y="4221088"/>
            <a:ext cx="1368152" cy="1432234"/>
          </a:xfrm>
          <a:custGeom>
            <a:avLst/>
            <a:gdLst/>
            <a:ahLst/>
            <a:cxnLst/>
            <a:rect l="l" t="t" r="r" b="b"/>
            <a:pathLst>
              <a:path w="5947" h="5929" extrusionOk="0">
                <a:moveTo>
                  <a:pt x="4884" y="1"/>
                </a:moveTo>
                <a:lnTo>
                  <a:pt x="4866" y="20"/>
                </a:lnTo>
                <a:lnTo>
                  <a:pt x="4735" y="150"/>
                </a:lnTo>
                <a:lnTo>
                  <a:pt x="4716" y="187"/>
                </a:lnTo>
                <a:lnTo>
                  <a:pt x="4698" y="225"/>
                </a:lnTo>
                <a:lnTo>
                  <a:pt x="4716" y="262"/>
                </a:lnTo>
                <a:lnTo>
                  <a:pt x="4735" y="281"/>
                </a:lnTo>
                <a:lnTo>
                  <a:pt x="5052" y="616"/>
                </a:lnTo>
                <a:lnTo>
                  <a:pt x="4530" y="1138"/>
                </a:lnTo>
                <a:lnTo>
                  <a:pt x="3878" y="486"/>
                </a:lnTo>
                <a:lnTo>
                  <a:pt x="3673" y="281"/>
                </a:lnTo>
                <a:lnTo>
                  <a:pt x="3654" y="262"/>
                </a:lnTo>
                <a:lnTo>
                  <a:pt x="3579" y="262"/>
                </a:lnTo>
                <a:lnTo>
                  <a:pt x="3542" y="281"/>
                </a:lnTo>
                <a:lnTo>
                  <a:pt x="3151" y="672"/>
                </a:lnTo>
                <a:lnTo>
                  <a:pt x="3132" y="709"/>
                </a:lnTo>
                <a:lnTo>
                  <a:pt x="3132" y="747"/>
                </a:lnTo>
                <a:lnTo>
                  <a:pt x="3132" y="784"/>
                </a:lnTo>
                <a:lnTo>
                  <a:pt x="3151" y="802"/>
                </a:lnTo>
                <a:lnTo>
                  <a:pt x="3356" y="1007"/>
                </a:lnTo>
                <a:lnTo>
                  <a:pt x="4922" y="2592"/>
                </a:lnTo>
                <a:lnTo>
                  <a:pt x="5127" y="2778"/>
                </a:lnTo>
                <a:lnTo>
                  <a:pt x="5145" y="2797"/>
                </a:lnTo>
                <a:lnTo>
                  <a:pt x="5182" y="2816"/>
                </a:lnTo>
                <a:lnTo>
                  <a:pt x="5220" y="2797"/>
                </a:lnTo>
                <a:lnTo>
                  <a:pt x="5257" y="2778"/>
                </a:lnTo>
                <a:lnTo>
                  <a:pt x="5648" y="2387"/>
                </a:lnTo>
                <a:lnTo>
                  <a:pt x="5667" y="2350"/>
                </a:lnTo>
                <a:lnTo>
                  <a:pt x="5667" y="2312"/>
                </a:lnTo>
                <a:lnTo>
                  <a:pt x="5667" y="2294"/>
                </a:lnTo>
                <a:lnTo>
                  <a:pt x="5648" y="2256"/>
                </a:lnTo>
                <a:lnTo>
                  <a:pt x="4791" y="1399"/>
                </a:lnTo>
                <a:lnTo>
                  <a:pt x="5313" y="877"/>
                </a:lnTo>
                <a:lnTo>
                  <a:pt x="5648" y="1213"/>
                </a:lnTo>
                <a:lnTo>
                  <a:pt x="5686" y="1231"/>
                </a:lnTo>
                <a:lnTo>
                  <a:pt x="5742" y="1231"/>
                </a:lnTo>
                <a:lnTo>
                  <a:pt x="5779" y="1213"/>
                </a:lnTo>
                <a:lnTo>
                  <a:pt x="5909" y="1082"/>
                </a:lnTo>
                <a:lnTo>
                  <a:pt x="5928" y="1045"/>
                </a:lnTo>
                <a:lnTo>
                  <a:pt x="5947" y="1007"/>
                </a:lnTo>
                <a:lnTo>
                  <a:pt x="5928" y="970"/>
                </a:lnTo>
                <a:lnTo>
                  <a:pt x="5909" y="933"/>
                </a:lnTo>
                <a:lnTo>
                  <a:pt x="4996" y="20"/>
                </a:lnTo>
                <a:lnTo>
                  <a:pt x="4959" y="1"/>
                </a:lnTo>
                <a:close/>
                <a:moveTo>
                  <a:pt x="3095" y="1268"/>
                </a:moveTo>
                <a:lnTo>
                  <a:pt x="2331" y="2033"/>
                </a:lnTo>
                <a:lnTo>
                  <a:pt x="2983" y="2666"/>
                </a:lnTo>
                <a:lnTo>
                  <a:pt x="3002" y="2704"/>
                </a:lnTo>
                <a:lnTo>
                  <a:pt x="3002" y="2741"/>
                </a:lnTo>
                <a:lnTo>
                  <a:pt x="3002" y="2778"/>
                </a:lnTo>
                <a:lnTo>
                  <a:pt x="2983" y="2797"/>
                </a:lnTo>
                <a:lnTo>
                  <a:pt x="2852" y="2927"/>
                </a:lnTo>
                <a:lnTo>
                  <a:pt x="2815" y="2946"/>
                </a:lnTo>
                <a:lnTo>
                  <a:pt x="2778" y="2965"/>
                </a:lnTo>
                <a:lnTo>
                  <a:pt x="2759" y="2946"/>
                </a:lnTo>
                <a:lnTo>
                  <a:pt x="2722" y="2927"/>
                </a:lnTo>
                <a:lnTo>
                  <a:pt x="2070" y="2294"/>
                </a:lnTo>
                <a:lnTo>
                  <a:pt x="1548" y="2816"/>
                </a:lnTo>
                <a:lnTo>
                  <a:pt x="2200" y="3468"/>
                </a:lnTo>
                <a:lnTo>
                  <a:pt x="2219" y="3487"/>
                </a:lnTo>
                <a:lnTo>
                  <a:pt x="2219" y="3524"/>
                </a:lnTo>
                <a:lnTo>
                  <a:pt x="2219" y="3561"/>
                </a:lnTo>
                <a:lnTo>
                  <a:pt x="2200" y="3598"/>
                </a:lnTo>
                <a:lnTo>
                  <a:pt x="2070" y="3729"/>
                </a:lnTo>
                <a:lnTo>
                  <a:pt x="2032" y="3748"/>
                </a:lnTo>
                <a:lnTo>
                  <a:pt x="1958" y="3748"/>
                </a:lnTo>
                <a:lnTo>
                  <a:pt x="1939" y="3729"/>
                </a:lnTo>
                <a:lnTo>
                  <a:pt x="1287" y="3077"/>
                </a:lnTo>
                <a:lnTo>
                  <a:pt x="988" y="3375"/>
                </a:lnTo>
                <a:lnTo>
                  <a:pt x="914" y="3449"/>
                </a:lnTo>
                <a:lnTo>
                  <a:pt x="858" y="3543"/>
                </a:lnTo>
                <a:lnTo>
                  <a:pt x="802" y="3636"/>
                </a:lnTo>
                <a:lnTo>
                  <a:pt x="765" y="3729"/>
                </a:lnTo>
                <a:lnTo>
                  <a:pt x="728" y="3822"/>
                </a:lnTo>
                <a:lnTo>
                  <a:pt x="709" y="3934"/>
                </a:lnTo>
                <a:lnTo>
                  <a:pt x="709" y="4027"/>
                </a:lnTo>
                <a:lnTo>
                  <a:pt x="709" y="4139"/>
                </a:lnTo>
                <a:lnTo>
                  <a:pt x="802" y="4885"/>
                </a:lnTo>
                <a:lnTo>
                  <a:pt x="19" y="5649"/>
                </a:lnTo>
                <a:lnTo>
                  <a:pt x="1" y="5667"/>
                </a:lnTo>
                <a:lnTo>
                  <a:pt x="1" y="5705"/>
                </a:lnTo>
                <a:lnTo>
                  <a:pt x="1" y="5742"/>
                </a:lnTo>
                <a:lnTo>
                  <a:pt x="19" y="5779"/>
                </a:lnTo>
                <a:lnTo>
                  <a:pt x="150" y="5910"/>
                </a:lnTo>
                <a:lnTo>
                  <a:pt x="187" y="5928"/>
                </a:lnTo>
                <a:lnTo>
                  <a:pt x="262" y="5928"/>
                </a:lnTo>
                <a:lnTo>
                  <a:pt x="280" y="5910"/>
                </a:lnTo>
                <a:lnTo>
                  <a:pt x="1063" y="5146"/>
                </a:lnTo>
                <a:lnTo>
                  <a:pt x="1790" y="5220"/>
                </a:lnTo>
                <a:lnTo>
                  <a:pt x="1995" y="5220"/>
                </a:lnTo>
                <a:lnTo>
                  <a:pt x="2107" y="5201"/>
                </a:lnTo>
                <a:lnTo>
                  <a:pt x="2200" y="5183"/>
                </a:lnTo>
                <a:lnTo>
                  <a:pt x="2293" y="5146"/>
                </a:lnTo>
                <a:lnTo>
                  <a:pt x="2386" y="5090"/>
                </a:lnTo>
                <a:lnTo>
                  <a:pt x="2480" y="5034"/>
                </a:lnTo>
                <a:lnTo>
                  <a:pt x="2554" y="4959"/>
                </a:lnTo>
                <a:lnTo>
                  <a:pt x="4661" y="2853"/>
                </a:lnTo>
                <a:lnTo>
                  <a:pt x="3095" y="1268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bg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D781EE01-D4B4-4D7C-84B1-96C1E96D0357}"/>
              </a:ext>
            </a:extLst>
          </p:cNvPr>
          <p:cNvSpPr/>
          <p:nvPr/>
        </p:nvSpPr>
        <p:spPr>
          <a:xfrm>
            <a:off x="400799" y="6524947"/>
            <a:ext cx="310181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/>
              <a:t>Fonte icone : </a:t>
            </a:r>
            <a:r>
              <a:rPr lang="it-IT" sz="1200" dirty="0">
                <a:hlinkClick r:id="rId4"/>
              </a:rPr>
              <a:t>https://www.slidescarnival.com/</a:t>
            </a:r>
            <a:r>
              <a:rPr lang="it-IT" sz="1200" dirty="0"/>
              <a:t> </a:t>
            </a:r>
          </a:p>
        </p:txBody>
      </p:sp>
      <p:sp>
        <p:nvSpPr>
          <p:cNvPr id="8" name="Google Shape;316;p9">
            <a:extLst>
              <a:ext uri="{FF2B5EF4-FFF2-40B4-BE49-F238E27FC236}">
                <a16:creationId xmlns:a16="http://schemas.microsoft.com/office/drawing/2014/main" id="{2A4773D2-C4E4-4821-A95F-66CF8B6E12E3}"/>
              </a:ext>
            </a:extLst>
          </p:cNvPr>
          <p:cNvSpPr/>
          <p:nvPr/>
        </p:nvSpPr>
        <p:spPr>
          <a:xfrm>
            <a:off x="3563888" y="5662013"/>
            <a:ext cx="2836912" cy="12233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1050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Source: Advice Media (2012). The Doctor Will Skype You Now! How Video Chat Services Are Changing Healthcare, </a:t>
            </a:r>
            <a:r>
              <a:rPr lang="en-US" sz="1050" u="sng" kern="0" dirty="0">
                <a:solidFill>
                  <a:srgbClr val="000000"/>
                </a:solidFill>
                <a:ea typeface="Calibri"/>
                <a:cs typeface="Calibri"/>
                <a:sym typeface="Calibri"/>
                <a:hlinkClick r:id="rId5"/>
              </a:rPr>
              <a:t>https://advicemedia.com/blog/epatient</a:t>
            </a:r>
            <a:br>
              <a:rPr lang="en-US" sz="1050" u="sng" kern="0" dirty="0">
                <a:solidFill>
                  <a:srgbClr val="000000"/>
                </a:solidFill>
                <a:ea typeface="Calibri"/>
                <a:cs typeface="Calibri"/>
                <a:sym typeface="Calibri"/>
                <a:hlinkClick r:id="rId6"/>
              </a:rPr>
            </a:br>
            <a:r>
              <a:rPr lang="en-US" sz="1050" u="sng" kern="0" dirty="0">
                <a:solidFill>
                  <a:srgbClr val="000000"/>
                </a:solidFill>
                <a:ea typeface="Calibri"/>
                <a:cs typeface="Calibri"/>
                <a:sym typeface="Calibri"/>
                <a:hlinkClick r:id="rId6"/>
              </a:rPr>
              <a:t>/the-doctor-will-skype-you-now-how-video-chat-services-are-</a:t>
            </a:r>
            <a:br>
              <a:rPr lang="en-US" sz="1050" u="sng" kern="0" dirty="0">
                <a:solidFill>
                  <a:srgbClr val="000000"/>
                </a:solidFill>
                <a:ea typeface="Calibri"/>
                <a:cs typeface="Calibri"/>
                <a:sym typeface="Calibri"/>
                <a:hlinkClick r:id="rId6"/>
              </a:rPr>
            </a:br>
            <a:r>
              <a:rPr lang="en-US" sz="1050" u="sng" kern="0" dirty="0">
                <a:solidFill>
                  <a:srgbClr val="000000"/>
                </a:solidFill>
                <a:ea typeface="Calibri"/>
                <a:cs typeface="Calibri"/>
                <a:sym typeface="Calibri"/>
                <a:hlinkClick r:id="rId6"/>
              </a:rPr>
              <a:t>changing-healthcare/</a:t>
            </a:r>
            <a:endParaRPr sz="1050" kern="0" dirty="0">
              <a:solidFill>
                <a:srgbClr val="000000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2451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</TotalTime>
  <Words>776</Words>
  <Application>Microsoft Office PowerPoint</Application>
  <PresentationFormat>Presentazione su schermo (4:3)</PresentationFormat>
  <Paragraphs>93</Paragraphs>
  <Slides>12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Tema di Office</vt:lpstr>
      <vt:lpstr>1_Tema di Office</vt:lpstr>
      <vt:lpstr>2_Tema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Principale</cp:lastModifiedBy>
  <cp:revision>85</cp:revision>
  <dcterms:created xsi:type="dcterms:W3CDTF">2019-01-04T16:28:11Z</dcterms:created>
  <dcterms:modified xsi:type="dcterms:W3CDTF">2019-10-15T10:46:28Z</dcterms:modified>
</cp:coreProperties>
</file>